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Merriweather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Good morning everyone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My name is  Henrique Silva I am master student at the Department of Informatics and Eng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Today i am here to </a:t>
            </a:r>
            <a:r>
              <a:rPr lang="pt-PT"/>
              <a:t>present</a:t>
            </a:r>
            <a:r>
              <a:rPr lang="pt-PT"/>
              <a:t> SALEM (mechanism/project)  that myself, professor </a:t>
            </a:r>
            <a:r>
              <a:rPr b="1" lang="pt-PT"/>
              <a:t>B</a:t>
            </a:r>
            <a:r>
              <a:rPr b="1" lang="pt-PT"/>
              <a:t>runo Sousa</a:t>
            </a:r>
            <a:r>
              <a:rPr lang="pt-PT"/>
              <a:t> and PHD student </a:t>
            </a:r>
            <a:r>
              <a:rPr b="1" lang="pt-PT"/>
              <a:t>Noe Godinho </a:t>
            </a:r>
            <a:r>
              <a:rPr lang="pt-PT"/>
              <a:t>have been working 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ab06fac7a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ab06fac7a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Intra: only to first validate the fairness mechanism in a simple scenario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Inter: TO se the effectiveness of the aproach;	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&gt;varios users, diferente % of services per host,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(video, voice, trafico web)</a:t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iperf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comparar o fair heuristic com o k-short em termos de fairness (utilização dos links, impacto no serviço [jitter, delay,...])</a:t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pt-PT" sz="800">
                <a:solidFill>
                  <a:srgbClr val="FF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Run K-Shortest Path of ONOS with link edges considering only energy cost</a:t>
            </a:r>
            <a:endParaRPr sz="800">
              <a:solidFill>
                <a:srgbClr val="FF00F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FF00FF"/>
              </a:buClr>
              <a:buSzPts val="800"/>
              <a:buFont typeface="Roboto"/>
              <a:buAutoNum type="alphaLcPeriod"/>
            </a:pPr>
            <a:r>
              <a:rPr lang="pt-PT" sz="800">
                <a:solidFill>
                  <a:srgbClr val="FF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Compare this approach against ours in terms of delay, jitter, loss and throughput</a:t>
            </a:r>
            <a:endParaRPr sz="800">
              <a:solidFill>
                <a:srgbClr val="FF00F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Font typeface="Roboto"/>
              <a:buChar char="●"/>
            </a:pPr>
            <a:r>
              <a:rPr lang="pt-PT" sz="800">
                <a:solidFill>
                  <a:srgbClr val="FF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Collect the link utilisation of each connection to assess if the load is being “fairly” distributed</a:t>
            </a:r>
            <a:r>
              <a:rPr lang="pt-PT"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8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PT" sz="9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[K shortest path algorithm provides k shortest paths from a graph with network links, and</a:t>
            </a:r>
            <a:endParaRPr sz="9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 orders the results considering the configured link weights.]</a:t>
            </a:r>
            <a:endParaRPr sz="9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&gt;Don’t have any compiled results of the experiments yet (trying to push troght the issus of mn wifi cost us allot of time) [na fase de validar a heuristica com a formulação]</a:t>
            </a:r>
            <a:endParaRPr sz="9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ab06fac7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ab06fac7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ab06fac7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ab06fac7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RAPIDO</a:t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will go over some of the topics we will cover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1)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motivations that fueled this work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2)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constitutes SALEM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3) how we are </a:t>
            </a:r>
            <a:r>
              <a:rPr lang="pt-PT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considering</a:t>
            </a:r>
            <a:r>
              <a:rPr lang="pt-PT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fairness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4) Implementation and emulation choices + display some issues that we faced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5)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Setup AND Evaluation steps </a:t>
            </a:r>
            <a:r>
              <a:rPr lang="pt-PT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test the effectiveness of SALEM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ab06fac7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ab06fac7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arenR"/>
            </a:pPr>
            <a:r>
              <a:rPr lang="pt-PT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Due To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migration of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lot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services to the cloud , we now have </a:t>
            </a:r>
            <a:r>
              <a:rPr b="1"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network traffic;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heavier loads; (new emerging UC) different new technologies in networks; battery powred devices;mesh connections </a:t>
            </a:r>
            <a:r>
              <a:rPr b="1" lang="pt-PT" sz="1200">
                <a:latin typeface="Roboto"/>
                <a:ea typeface="Roboto"/>
                <a:cs typeface="Roboto"/>
                <a:sym typeface="Roboto"/>
              </a:rPr>
              <a:t>(e</a:t>
            </a:r>
            <a:r>
              <a:rPr b="1" lang="pt-PT">
                <a:latin typeface="Roboto"/>
                <a:ea typeface="Roboto"/>
                <a:cs typeface="Roboto"/>
                <a:sym typeface="Roboto"/>
              </a:rPr>
              <a:t>nhance the reliability, scalability</a:t>
            </a:r>
            <a:r>
              <a:rPr b="1" lang="pt-PT" sz="1200">
                <a:latin typeface="Roboto"/>
                <a:ea typeface="Roboto"/>
                <a:cs typeface="Roboto"/>
                <a:sym typeface="Roboto"/>
              </a:rPr>
              <a:t>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&gt;All this require</a:t>
            </a:r>
            <a:r>
              <a:rPr lang="pt-PT" sz="1200"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b="1" lang="pt-PT" sz="1200">
                <a:latin typeface="Roboto"/>
                <a:ea typeface="Roboto"/>
                <a:cs typeface="Roboto"/>
                <a:sym typeface="Roboto"/>
              </a:rPr>
              <a:t>managing resources and node usage as intelligently and in the most fair way possible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2)	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Fairness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is commonly viewed as “</a:t>
            </a:r>
            <a:r>
              <a:rPr lang="pt-PT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equal distribution of resources” (e</a:t>
            </a:r>
            <a:r>
              <a:rPr lang="pt-PT" sz="1200">
                <a:solidFill>
                  <a:srgbClr val="00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.g using Traditional Load Balancing</a:t>
            </a:r>
            <a:r>
              <a:rPr lang="pt-PT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), but this normally doesn’t translate well into real scenarios (it has its limits);</a:t>
            </a:r>
            <a:endParaRPr sz="12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B7B7B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	We are now seeing more  diverse and specialised classifications for fairness such as:</a:t>
            </a:r>
            <a:r>
              <a:rPr b="1" lang="pt-PT" sz="1200">
                <a:solidFill>
                  <a:srgbClr val="B7B7B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per-flow fairness, per-link fairness, per node fairness  </a:t>
            </a:r>
            <a:r>
              <a:rPr lang="pt-PT" sz="1200">
                <a:solidFill>
                  <a:srgbClr val="B7B7B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that consider different objectives </a:t>
            </a:r>
            <a:r>
              <a:rPr b="1" lang="pt-PT" sz="1200">
                <a:solidFill>
                  <a:srgbClr val="B7B7B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(defenittly the rigth direction)</a:t>
            </a:r>
            <a:endParaRPr b="1" sz="1200">
              <a:solidFill>
                <a:srgbClr val="B7B7B7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+"/>
            </a:pPr>
            <a:r>
              <a:rPr lang="pt-PT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found related work  that</a:t>
            </a:r>
            <a:r>
              <a:rPr b="1" lang="pt-PT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“</a:t>
            </a:r>
            <a:r>
              <a:rPr lang="pt-PT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handicaps it self” by not taking advantage of the SDN paradigm ( information in the controller, birds-eye-view of tyh topology)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[ex: mech tradicionais de Load Balance ]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3) OF :  It is a standard of SDN BUT It can’t assure additional features required in networks with wireless connections.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Try to work around that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4) infrasctucture in city of Aveiro (different devices,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technologies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services) at the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disposal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developers and researchers.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&gt;could  be a good base line to test ur mechanism against OR repesent what a real smart city scenario looks like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b06fac7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ab06fac7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a result-&gt; salem a fairness mechanism to apply in SDN compliant 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environments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with wireless mesh connections &amp; that targets smart cities environments (like ATCLL).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2)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3)take advantage of the nature of the SDN controller to (collect information, manipulate devices)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4)Take inspiration on the ATCLL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ab06fac7a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ab06fac7a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Fairness Model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won’t go into more detail: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formulation (Lab setting) + heuristic (real-time)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heuristic</a:t>
            </a: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implemented in ONOS (gives us the path for the service)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&gt;Formulation is modeled as a </a:t>
            </a: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multi-comodity-flow  with 3 objectives (energy consumption , delay, observed loss) and uses a min-max technique to obtain trade-off solution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&gt;Heuristica: heuristic works as a single-path min-cost-flow algorithm; We normalize the values of each metric to be comparable and, for each link, we set as weight of the link with highest metric value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 the heuristic gives 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ab06fac7a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ab06fac7a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&gt;JgraphT,  to avoid to build the heuristic logic from the ground up;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r>
              <a:rPr lang="pt-PT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pt-PT" u="sng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est against emulated scenarios of smart cities</a:t>
            </a:r>
            <a:r>
              <a:rPr lang="pt-PT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in Mininet (took inspiration of the ATCLL)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&gt;Initially with mn Wifi-&gt; got some issues (that we cover in the next slides)-&gt; reverted back to mn [As a way to have a topology with deterministic behaviour]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FALR QUE USAMOS O mn wf-&gt; DEU PROBM -&gt; VOLTAMSO PARA O MN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ab06fac7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ab06fac7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Initial target scenario</a:t>
            </a:r>
            <a:endParaRPr b="1" sz="10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PT" sz="10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explicar aproximar ao cenario de aveiro:</a:t>
            </a:r>
            <a:endParaRPr b="1" sz="10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PT" sz="10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Base da topologia da aveiro-&gt; vimos as zonas de cobertura, num do nodes, tecnologias, etc-&gt; ficou assim no final</a:t>
            </a:r>
            <a:endParaRPr b="1" sz="10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PT" sz="9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*METER A REF PARA A LINK EQ FOOTNOTE</a:t>
            </a:r>
            <a:endParaRPr b="1" sz="9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centralised backbone SDN switch, Openflow capable;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 clusters of devices with 6 AP each (36 total APs);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cluster has a SDN switch connecting APs;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AP has wired connections with 10Gbps Fibber optics;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AP has IEEE 802.11ax, 2.4GHz wireless connections</a:t>
            </a:r>
            <a:endParaRPr sz="7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ab06fac7a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ab06fac7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 initially emulated through Mininet-WiFi  However, the authors faced several obstacles with the Mininet-wifi emulator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Wireless connections between stations and access points were reporting, unwanted, losses in traffic simulations; ONOS applications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had trouble parsing ARP requests in mesh environments; interference between access points caused wireless links to sporadically and temporally disconnect; using hosts to replace the stations made the wireless connections disconnect sporad- ically; using TClink class to get wired links between stations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access points introduced new ARP handling problems that blocked traffic (stations had problems sending ARP replies through wired interfaces</a:t>
            </a:r>
            <a:r>
              <a:rPr lang="pt-PT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nao nos dava confiança no ambiente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nao conseguiamos ser </a:t>
            </a:r>
            <a:r>
              <a:rPr b="1" lang="pt-PT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determinísticos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problemas (nao relacionados com o modelo de fairness) que iam estragar os resultados comparativos</a:t>
            </a:r>
            <a:r>
              <a:rPr b="1" lang="pt-PT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ab06fac7a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ab06fac7a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“This link class only support bandwidth up to 1Gbps, so some adjustments were necessary: links between hosts and switches, plus links between switches of the same cluster (the previous mesh connections), have bandwidth of 54Mbps, wich is theoretical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maximum for 802.11g [25]; the remaining links have bandwidth of 1Gbps, to have some bandwidth heterogeneity in the topology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CONFIGURAÇOES FORAM FEITAS ATRAVES DO TCLINK diretamente nos scripts do mininet</a:t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FOOTNOTE DA TESE PARA AS 1.2%</a:t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" name="Google Shape;61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7" name="Google Shape;67;p1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ctrTitle"/>
          </p:nvPr>
        </p:nvSpPr>
        <p:spPr>
          <a:xfrm>
            <a:off x="748200" y="1271738"/>
            <a:ext cx="7647600" cy="13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794">
                <a:highlight>
                  <a:srgbClr val="FFFFFF"/>
                </a:highlight>
              </a:rPr>
              <a:t>SALEM: Service Fairness in Wireless Mesh Environments</a:t>
            </a:r>
            <a:endParaRPr/>
          </a:p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Henrique Silva,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Professor Bruno Sousa,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Noé Godinho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DEI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927" y="152900"/>
            <a:ext cx="2472324" cy="9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988" y="107825"/>
            <a:ext cx="2928384" cy="10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/>
        </p:nvSpPr>
        <p:spPr>
          <a:xfrm>
            <a:off x="2383050" y="4635675"/>
            <a:ext cx="437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01st </a:t>
            </a:r>
            <a:r>
              <a:rPr lang="pt-PT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July 2022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Experimental Setup &amp; Evaluation</a:t>
            </a:r>
            <a:endParaRPr/>
          </a:p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311725" y="1492625"/>
            <a:ext cx="85206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Communications inside the cluster (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Intra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)- formulation vs heuristic “how good the solution is”/”how close the solution is to the perfect scenario”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Communications between clusters (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)- record metrics and compare against off the shelf ONOS algorithms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626" y="2789650"/>
            <a:ext cx="5808800" cy="20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ctrTitle"/>
          </p:nvPr>
        </p:nvSpPr>
        <p:spPr>
          <a:xfrm>
            <a:off x="748200" y="1271738"/>
            <a:ext cx="7647600" cy="13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794">
                <a:highlight>
                  <a:srgbClr val="FFFFFF"/>
                </a:highlight>
              </a:rPr>
              <a:t>Questions?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927" y="152900"/>
            <a:ext cx="2472324" cy="9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988" y="107825"/>
            <a:ext cx="2928384" cy="10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2383050" y="4635675"/>
            <a:ext cx="437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01st  July 2022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97" name="Google Shape;197;p35"/>
          <p:cNvSpPr txBox="1"/>
          <p:nvPr>
            <p:ph idx="1" type="subTitle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PT" sz="1425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Henrique Silva,</a:t>
            </a:r>
            <a:endParaRPr sz="1425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PT" sz="1425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Professor Bruno Sousa,</a:t>
            </a:r>
            <a:endParaRPr sz="1425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PT" sz="1425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Noé Godinho</a:t>
            </a:r>
            <a:endParaRPr sz="23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Contents</a:t>
            </a:r>
            <a:endParaRPr/>
          </a:p>
        </p:txBody>
      </p:sp>
      <p:sp>
        <p:nvSpPr>
          <p:cNvPr id="120" name="Google Shape;120;p26"/>
          <p:cNvSpPr txBox="1"/>
          <p:nvPr/>
        </p:nvSpPr>
        <p:spPr>
          <a:xfrm>
            <a:off x="311725" y="1568825"/>
            <a:ext cx="8520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pt-PT" sz="1600">
                <a:latin typeface="Roboto"/>
                <a:ea typeface="Roboto"/>
                <a:cs typeface="Roboto"/>
                <a:sym typeface="Roboto"/>
              </a:rPr>
              <a:t>Motivation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pt-PT" sz="1600">
                <a:latin typeface="Roboto"/>
                <a:ea typeface="Roboto"/>
                <a:cs typeface="Roboto"/>
                <a:sym typeface="Roboto"/>
              </a:rPr>
              <a:t>SALEM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pt-PT" sz="1600">
                <a:latin typeface="Roboto"/>
                <a:ea typeface="Roboto"/>
                <a:cs typeface="Roboto"/>
                <a:sym typeface="Roboto"/>
              </a:rPr>
              <a:t>Formulation &amp; Heuristic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pt-PT" sz="1600">
                <a:latin typeface="Roboto"/>
                <a:ea typeface="Roboto"/>
                <a:cs typeface="Roboto"/>
                <a:sym typeface="Roboto"/>
              </a:rPr>
              <a:t>Implementation &amp; Topology Emulation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pt-PT" sz="1600">
                <a:latin typeface="Roboto"/>
                <a:ea typeface="Roboto"/>
                <a:cs typeface="Roboto"/>
                <a:sym typeface="Roboto"/>
              </a:rPr>
              <a:t>Experimental</a:t>
            </a:r>
            <a:r>
              <a:rPr lang="pt-PT" sz="1600">
                <a:latin typeface="Roboto"/>
                <a:ea typeface="Roboto"/>
                <a:cs typeface="Roboto"/>
                <a:sym typeface="Roboto"/>
              </a:rPr>
              <a:t> Setup &amp; Evaluation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Motivation</a:t>
            </a:r>
            <a:endParaRPr/>
          </a:p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311725" y="1492625"/>
            <a:ext cx="85206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Heterogeneity</a:t>
            </a: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 of services and requirements - 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Migration of services to the cloud and emerging new use cases changed what network need to comply/handle.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Wireless Mesh Networks (WSN) can help but there is still a need to manage resource, nodes usage intelligently 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fairly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Limited </a:t>
            </a: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mechanisms</a:t>
            </a: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Go beyond the traditional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equal distribution of resources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 to manage services &amp;  Start taking advantage of the SDN paradigm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Limitations of Openflow</a:t>
            </a: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 (OF) - 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Research and develop a mechanism to work around the limitations of OF in wireless scenarios (e.g. wireless channel selection, interference, mitigation, mobility management)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Aveiro Tech City Living Lab (ATCLL) -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Take advantage of our prior knowledge of the ATCLL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SALEM </a:t>
            </a:r>
            <a:r>
              <a:rPr lang="pt-PT"/>
              <a:t>Objective</a:t>
            </a:r>
            <a:endParaRPr/>
          </a:p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35" name="Google Shape;135;p28"/>
          <p:cNvSpPr txBox="1"/>
          <p:nvPr/>
        </p:nvSpPr>
        <p:spPr>
          <a:xfrm>
            <a:off x="311725" y="1492625"/>
            <a:ext cx="85206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 approach to support fairness in Wireless Mesh Networks (WSN) with heterogeneous technologies and computational settings, and managed through SDN controllers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Introduces a fairness model taking into account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three objectives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address the routing issue in WSN: </a:t>
            </a:r>
            <a:r>
              <a:rPr lang="pt-PT" sz="15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fairness of </a:t>
            </a:r>
            <a:r>
              <a:rPr b="1" lang="pt-PT" sz="15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delay,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fairness of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reliability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fairness of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energy</a:t>
            </a: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Business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 logic i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mplemented as an ONOS controller</a:t>
            </a:r>
            <a:r>
              <a:rPr b="1" lang="pt-PT" sz="1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PT" sz="1500">
                <a:latin typeface="Roboto"/>
                <a:ea typeface="Roboto"/>
                <a:cs typeface="Roboto"/>
                <a:sym typeface="Roboto"/>
              </a:rPr>
              <a:t>application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pt-PT" sz="15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Tested against ATCLL and similar smart-citie scenarios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Fairness Optimization</a:t>
            </a:r>
            <a:endParaRPr/>
          </a:p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42" name="Google Shape;142;p29"/>
          <p:cNvSpPr txBox="1"/>
          <p:nvPr/>
        </p:nvSpPr>
        <p:spPr>
          <a:xfrm>
            <a:off x="311725" y="1492625"/>
            <a:ext cx="852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SALEM includes a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Mixed Integer Linear Programming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(MILP) formulation to determine the optimal sets as a tri-objective multicommodity problem, where each service corresponds to a </a:t>
            </a:r>
            <a:r>
              <a:rPr lang="pt-PT" sz="1500" u="sng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commodity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each link has a capacity (bandwidth) </a:t>
            </a:r>
            <a:r>
              <a:rPr lang="pt-PT" sz="1500" u="sng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constraint</a:t>
            </a:r>
            <a:endParaRPr sz="1500" u="sng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 b="9457" l="0" r="0" t="14270"/>
          <a:stretch/>
        </p:blipFill>
        <p:spPr>
          <a:xfrm>
            <a:off x="2207775" y="2571750"/>
            <a:ext cx="5186626" cy="23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Implementation</a:t>
            </a:r>
            <a:endParaRPr/>
          </a:p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50" name="Google Shape;150;p30"/>
          <p:cNvSpPr txBox="1"/>
          <p:nvPr/>
        </p:nvSpPr>
        <p:spPr>
          <a:xfrm>
            <a:off x="311725" y="1492625"/>
            <a:ext cx="85206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Built on-top of the ONOS controller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Uses the JGraphT Java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library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i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i="1" lang="pt-PT" sz="1350">
                <a:highlight>
                  <a:srgbClr val="FFFFFF"/>
                </a:highlight>
              </a:rPr>
              <a:t>apacityScalingMinimumCostFlow </a:t>
            </a:r>
            <a:endParaRPr i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Collects information of the topology (e.g. layout, loss, flows)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Detects a new flow (corresponding to a new service)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Runs the heuristic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Installs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flow rules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accordingly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Test against emulated scenarios [Mininet/Mininet Wifi]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850" y="1492625"/>
            <a:ext cx="1354725" cy="8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2075" y="1492624"/>
            <a:ext cx="1655700" cy="8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Topology Emulation </a:t>
            </a:r>
            <a:r>
              <a:rPr lang="pt-PT"/>
              <a:t>- Mininet Wifi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59" name="Google Shape;159;p31"/>
          <p:cNvSpPr txBox="1"/>
          <p:nvPr/>
        </p:nvSpPr>
        <p:spPr>
          <a:xfrm>
            <a:off x="311725" y="1485825"/>
            <a:ext cx="4791000" cy="3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Using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Mininet-Wifi</a:t>
            </a:r>
            <a:endParaRPr b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centralised backbone SDN switch, Openflow capable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 clusters of devices with 6 AP each (36 total APs)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cluster has a SDN switch connecting APs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AP has wired connections with 10Gbps Fibber optics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AP has IEEE 802.11ax, 2.4GHz wireless connections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176 meter AP range (output of  Friis link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budget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equation  )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175" y="1562025"/>
            <a:ext cx="4034974" cy="283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521375" y="4882825"/>
            <a:ext cx="642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Roboto"/>
              <a:buAutoNum type="arabicParenR"/>
            </a:pPr>
            <a:r>
              <a:rPr lang="pt-PT" sz="900">
                <a:latin typeface="Roboto"/>
                <a:ea typeface="Roboto"/>
                <a:cs typeface="Roboto"/>
                <a:sym typeface="Roboto"/>
              </a:rPr>
              <a:t>https://www.allaboutcircuits.com/technical-articles/wireless-range/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1499950" y="4425625"/>
            <a:ext cx="38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133"/>
              <a:t>Problems with Mininet Wifi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69" name="Google Shape;169;p32"/>
          <p:cNvSpPr txBox="1"/>
          <p:nvPr/>
        </p:nvSpPr>
        <p:spPr>
          <a:xfrm>
            <a:off x="311725" y="1492625"/>
            <a:ext cx="85206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Wireless connections reporting unwanted losses in traffic simulations 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Trouble parsing ARP requests in mesh environments; 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Interference between access points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Opting to use wired links (with host or TCLink) cause mesh disconnection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Couldn’t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trust the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environment, it wasn’t deterministic</a:t>
            </a:r>
            <a:endParaRPr b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PT" sz="19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Result</a:t>
            </a:r>
            <a:endParaRPr b="1" sz="19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Shift back to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Mininet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while simulating the conditions necessary to evaluate the fairness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characteristics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the mechanism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Openflow enabled devices and hosts, adjustable link loss rates, bandwidth and delays, and flexible workload of traffic for different services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Topology Emulation - Mininet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76" name="Google Shape;176;p33"/>
          <p:cNvSpPr txBox="1"/>
          <p:nvPr/>
        </p:nvSpPr>
        <p:spPr>
          <a:xfrm>
            <a:off x="311725" y="1492625"/>
            <a:ext cx="47910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Using 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Mininet</a:t>
            </a:r>
            <a:endParaRPr b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Replace APs with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Switches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Replace 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Stations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with Hosts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Uses the TCLink class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Has only wired connections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Switch to switch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have 54Mbps and 1.2% loss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b="1" lang="pt-PT" sz="15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Switch to</a:t>
            </a:r>
            <a:r>
              <a:rPr b="1"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hosts</a:t>
            </a: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have 54Mbps and lossless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pt-PT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Remaining links have 1Gbps and </a:t>
            </a:r>
            <a:r>
              <a:rPr lang="pt-PT" sz="15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lossless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725" y="1528750"/>
            <a:ext cx="3981025" cy="290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521375" y="4882825"/>
            <a:ext cx="820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Roboto"/>
              <a:buAutoNum type="arabicParenR"/>
            </a:pPr>
            <a:r>
              <a:rPr lang="pt-PT" sz="900">
                <a:latin typeface="Roboto"/>
                <a:ea typeface="Roboto"/>
                <a:cs typeface="Roboto"/>
                <a:sym typeface="Roboto"/>
              </a:rPr>
              <a:t>Moreira, M. J. (2020) yawmd: multiple medium support and performance improvements for wmediumd </a:t>
            </a:r>
            <a:r>
              <a:rPr lang="pt-PT" sz="9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[Master’s thesis, FCUP]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4573375" y="2733200"/>
            <a:ext cx="38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